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96" r:id="rId3"/>
    <p:sldMasterId id="2147483697" r:id="rId4"/>
    <p:sldMasterId id="2147483698" r:id="rId5"/>
    <p:sldMasterId id="2147483699" r:id="rId6"/>
    <p:sldMasterId id="2147483700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29" Type="http://schemas.openxmlformats.org/officeDocument/2006/relationships/slide" Target="slides/slide21.xml"/><Relationship Id="rId7" Type="http://schemas.openxmlformats.org/officeDocument/2006/relationships/slideMaster" Target="slideMasters/slideMaster5.xml"/><Relationship Id="rId8" Type="http://schemas.openxmlformats.org/officeDocument/2006/relationships/notesMaster" Target="notesMasters/notesMaster1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11" Type="http://schemas.openxmlformats.org/officeDocument/2006/relationships/slide" Target="slides/slide3.xml"/><Relationship Id="rId33" Type="http://schemas.openxmlformats.org/officeDocument/2006/relationships/slide" Target="slides/slide25.xml"/><Relationship Id="rId10" Type="http://schemas.openxmlformats.org/officeDocument/2006/relationships/slide" Target="slides/slide2.xml"/><Relationship Id="rId32" Type="http://schemas.openxmlformats.org/officeDocument/2006/relationships/slide" Target="slides/slide24.xml"/><Relationship Id="rId13" Type="http://schemas.openxmlformats.org/officeDocument/2006/relationships/slide" Target="slides/slide5.xml"/><Relationship Id="rId35" Type="http://schemas.openxmlformats.org/officeDocument/2006/relationships/slide" Target="slides/slide27.xml"/><Relationship Id="rId12" Type="http://schemas.openxmlformats.org/officeDocument/2006/relationships/slide" Target="slides/slide4.xml"/><Relationship Id="rId34" Type="http://schemas.openxmlformats.org/officeDocument/2006/relationships/slide" Target="slides/slide26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36" Type="http://schemas.openxmlformats.org/officeDocument/2006/relationships/slide" Target="slides/slide28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71" name="Shape 27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rPr lang="en" sz="1100"/>
              <a:t>9:00-9:20 all the introductions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Shape 3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Shape 3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Shape 36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/>
          <p:nvPr>
            <p:ph idx="2" type="sldImg"/>
          </p:nvPr>
        </p:nvSpPr>
        <p:spPr>
          <a:xfrm>
            <a:off x="381175" y="685800"/>
            <a:ext cx="60964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Shape 37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Examples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/>
          <p:nvPr>
            <p:ph idx="2" type="sldImg"/>
          </p:nvPr>
        </p:nvSpPr>
        <p:spPr>
          <a:xfrm>
            <a:off x="381175" y="685800"/>
            <a:ext cx="60964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Shape 38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Examples of goals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Shape 3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On Tables: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"/>
              <a:t>Ask to review and put a star by an learning you are eager to learn more about.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/>
          <p:nvPr>
            <p:ph idx="2" type="sldImg"/>
          </p:nvPr>
        </p:nvSpPr>
        <p:spPr>
          <a:xfrm>
            <a:off x="403562" y="685257"/>
            <a:ext cx="6050875" cy="3429387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02" name="Shape 4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25" lIns="91250" rIns="91250" tIns="456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" sz="1200">
                <a:solidFill>
                  <a:schemeClr val="dk1"/>
                </a:solidFill>
              </a:rPr>
              <a:t>Norms are developed collaboratively, over time. These norms were developed last year by the Monett teachers and will continue to serve us well.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/>
          <p:nvPr>
            <p:ph idx="2" type="sldImg"/>
          </p:nvPr>
        </p:nvSpPr>
        <p:spPr>
          <a:xfrm>
            <a:off x="381175" y="685800"/>
            <a:ext cx="60964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Shape 41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Shape 41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Shape 4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9:20-9:27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0" name="Shape 4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9:30-9:45 Give rationale for writing into the day. Give guidance as to whether this is a professional story or a personal story.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pair share</a:t>
            </a:r>
            <a:r>
              <a:rPr lang="en" sz="1200">
                <a:solidFill>
                  <a:srgbClr val="666666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Garcia, Antero and Cindy O’Donnell-Allen. </a:t>
            </a:r>
            <a:r>
              <a:rPr i="1" lang="en" sz="1200">
                <a:solidFill>
                  <a:srgbClr val="666666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Pose, Wobble, Flow</a:t>
            </a:r>
            <a:r>
              <a:rPr lang="en" sz="1200">
                <a:solidFill>
                  <a:srgbClr val="666666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.</a:t>
            </a:r>
          </a:p>
          <a:p>
            <a:pPr lvl="0">
              <a:lnSpc>
                <a:spcPct val="159818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rgbClr val="666666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For many teachers, argument writing is new and often intimidating (sometimes reminiscent of a bad experience with college writing). Teaching argument writing is a significant departure from the teaching of literature as well. When we read Antero Garcia and Cindy O’Donnell-Allen’s </a:t>
            </a:r>
            <a:r>
              <a:rPr i="1" lang="en" sz="1200">
                <a:solidFill>
                  <a:srgbClr val="666666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Pose, Wobble, Flow</a:t>
            </a:r>
            <a:r>
              <a:rPr lang="en" sz="1200">
                <a:solidFill>
                  <a:srgbClr val="666666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, we immediately found the introduction of “wobble” to be helpful in reframing the sense of disequilibrium that many teachers experienced into a positive stage of learning. “Wobble” then reframes struggle as a routine stage of learning, rather than a deficit on the part of the teacher/learner.</a:t>
            </a:r>
          </a:p>
          <a:p>
            <a:pPr lv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t/>
            </a:r>
            <a:endParaRPr sz="1200">
              <a:solidFill>
                <a:srgbClr val="666666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Shape 2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Shape 4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Until 10:00 What stood out to you?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Shape 44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Shape 4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45 minutes. Handout with goals. Cycle of writing (Julie). Results/data (Laurie). Formative assessment (Betsy). Read essays. Big picture (Heather), Looks like in classroom (April) 7 minutes per table. 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/>
          <p:nvPr>
            <p:ph idx="2" type="sldImg"/>
          </p:nvPr>
        </p:nvSpPr>
        <p:spPr>
          <a:xfrm>
            <a:off x="381175" y="685800"/>
            <a:ext cx="6096398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65" name="Shape 46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Font typeface="Arial"/>
              <a:buNone/>
            </a:pPr>
            <a:r>
              <a:rPr lang="en" sz="1100"/>
              <a:t>10:45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Shape 4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11:00  A Breakout session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Shape 4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Shape 4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12:00-12:45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9" name="Shape 4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Shape 49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Shape 4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Breakouts. Finding a topic (Colleen). Heather with the research people. 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Shape 504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Shape 50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Review the strategies used in PD. How can they be used in the classroom?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Shape 51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Shape 5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exit slips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/>
          <p:nvPr>
            <p:ph idx="2" type="sldImg"/>
          </p:nvPr>
        </p:nvSpPr>
        <p:spPr>
          <a:xfrm>
            <a:off x="38099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284" name="Shape 2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en" sz="1100">
                <a:solidFill>
                  <a:schemeClr val="dk1"/>
                </a:solidFill>
              </a:rPr>
              <a:t>facilitator information</a:t>
            </a:r>
          </a:p>
        </p:txBody>
      </p:sp>
      <p:sp>
        <p:nvSpPr>
          <p:cNvPr id="285" name="Shape 285"/>
          <p:cNvSpPr txBox="1"/>
          <p:nvPr>
            <p:ph idx="12" type="sldNum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Noto Symbo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Noto Symbo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Courier New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Noto Symbo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Shape 3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139700" lvl="0" marL="342900" rtl="0">
              <a:spcBef>
                <a:spcPts val="640"/>
              </a:spcBef>
              <a:buNone/>
            </a:pPr>
            <a:r>
              <a:rPr lang="en" sz="1400">
                <a:solidFill>
                  <a:schemeClr val="dk1"/>
                </a:solidFill>
              </a:rPr>
              <a:t>National Writing Project QUICK history notes:  Heather can fill in the details in notes</a:t>
            </a:r>
          </a:p>
          <a:p>
            <a:pPr indent="-139700" lvl="0" marL="342900" rtl="0">
              <a:spcBef>
                <a:spcPts val="640"/>
              </a:spcBef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139700" lvl="0" marL="342900" rtl="0">
              <a:spcBef>
                <a:spcPts val="640"/>
              </a:spcBef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139700" lvl="0" marL="342900" rtl="0">
              <a:spcBef>
                <a:spcPts val="640"/>
              </a:spcBef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139700" lvl="0" marL="342900" rtl="0">
              <a:spcBef>
                <a:spcPts val="640"/>
              </a:spcBef>
              <a:buNone/>
            </a:pPr>
            <a:r>
              <a:rPr lang="en" sz="1400">
                <a:solidFill>
                  <a:schemeClr val="dk1"/>
                </a:solidFill>
              </a:rPr>
              <a:t>Ozarks Writing Project:  Quick history Notes:  Colleen can fill in the notes here.</a:t>
            </a:r>
          </a:p>
          <a:p>
            <a:pPr indent="-139700" lvl="0" marL="342900" rtl="0">
              <a:spcBef>
                <a:spcPts val="640"/>
              </a:spcBef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139700" lvl="0" marL="342900" rtl="0">
              <a:spcBef>
                <a:spcPts val="640"/>
              </a:spcBef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139700" lvl="0" marL="342900" rtl="0">
              <a:spcBef>
                <a:spcPts val="640"/>
              </a:spcBef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139700" lvl="0" marL="342900" rtl="0">
              <a:spcBef>
                <a:spcPts val="640"/>
              </a:spcBef>
              <a:buNone/>
            </a:pPr>
            <a:r>
              <a:rPr lang="en" sz="1400">
                <a:solidFill>
                  <a:schemeClr val="dk1"/>
                </a:solidFill>
              </a:rPr>
              <a:t>College-Ready Writers’ program:  VERY Brief description and results noted.</a:t>
            </a:r>
          </a:p>
          <a:p>
            <a:pPr indent="-139700" lvl="0" marL="342900" rtl="0">
              <a:spcBef>
                <a:spcPts val="640"/>
              </a:spcBef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139700" lvl="0" marL="342900" rtl="0">
              <a:spcBef>
                <a:spcPts val="640"/>
              </a:spcBef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139700" lvl="0" marL="342900" rtl="0">
              <a:spcBef>
                <a:spcPts val="640"/>
              </a:spcBef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139700" lvl="0" marL="342900" rtl="0">
              <a:spcBef>
                <a:spcPts val="640"/>
              </a:spcBef>
              <a:buNone/>
            </a:pPr>
            <a:r>
              <a:rPr lang="en" sz="1400">
                <a:solidFill>
                  <a:schemeClr val="dk1"/>
                </a:solidFill>
              </a:rPr>
              <a:t>Today:  8 schools joining the national conversation about writing, becoming a community of writers, thinkers, co-researchers, learners.</a:t>
            </a:r>
          </a:p>
          <a:p>
            <a:pPr indent="-209550" lvl="0" marL="342900">
              <a:spcBef>
                <a:spcPts val="64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>
                <a:solidFill>
                  <a:schemeClr val="dk1"/>
                </a:solidFill>
              </a:rPr>
              <a:t>Represented here to today are approximately 50 teachers who will impact this year alone approximately 5000 students.  Imagine with me for a moment the potential impact of this work over years of teaching.  Teachers are becoming rejuvenated through this work. Teachers are viewing themselves as writers, researchers, and reflective practitioners.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Shape 3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Shape 31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Shape 32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Shape 33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Shape 3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0" type="dt"/>
          </p:nvPr>
        </p:nvSpPr>
        <p:spPr>
          <a:xfrm>
            <a:off x="457200" y="4767262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4" name="Shape 54"/>
          <p:cNvSpPr txBox="1"/>
          <p:nvPr>
            <p:ph idx="11" type="ftr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5" name="Shape 55"/>
          <p:cNvSpPr txBox="1"/>
          <p:nvPr>
            <p:ph idx="12" type="sldNum"/>
          </p:nvPr>
        </p:nvSpPr>
        <p:spPr>
          <a:xfrm>
            <a:off x="6553200" y="4767262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type="ctrTitle"/>
          </p:nvPr>
        </p:nvSpPr>
        <p:spPr>
          <a:xfrm>
            <a:off x="685800" y="1583342"/>
            <a:ext cx="7772400" cy="1159874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62" name="Shape 62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63" name="Shape 63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x="457200" y="1200150"/>
            <a:ext cx="8229600" cy="3725775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457200" y="1200150"/>
            <a:ext cx="3994500" cy="3725775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71" name="Shape 71"/>
          <p:cNvSpPr txBox="1"/>
          <p:nvPr>
            <p:ph idx="2" type="body"/>
          </p:nvPr>
        </p:nvSpPr>
        <p:spPr>
          <a:xfrm>
            <a:off x="4692273" y="1200150"/>
            <a:ext cx="3994500" cy="3725775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75" name="Shape 75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idx="1" type="body"/>
          </p:nvPr>
        </p:nvSpPr>
        <p:spPr>
          <a:xfrm>
            <a:off x="457200" y="4406309"/>
            <a:ext cx="8229600" cy="519525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457200" y="400050"/>
            <a:ext cx="8229600" cy="742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l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457200" y="1200150"/>
            <a:ext cx="8229600" cy="3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53339" lvl="0" marL="182880" rtl="0" algn="l">
              <a:spcBef>
                <a:spcPts val="480"/>
              </a:spcBef>
              <a:buClr>
                <a:schemeClr val="accent1"/>
              </a:buClr>
              <a:buFont typeface="Arial"/>
              <a:buChar char="•"/>
              <a:defRPr/>
            </a:lvl1pPr>
            <a:lvl2pPr indent="-82550" lvl="1" marL="457200" rtl="0" algn="l">
              <a:spcBef>
                <a:spcPts val="400"/>
              </a:spcBef>
              <a:buClr>
                <a:schemeClr val="accent1"/>
              </a:buClr>
              <a:buFont typeface="Arial"/>
              <a:buChar char="•"/>
              <a:defRPr/>
            </a:lvl2pPr>
            <a:lvl3pPr indent="-82550" lvl="2" marL="731520" rtl="0" algn="l">
              <a:spcBef>
                <a:spcPts val="360"/>
              </a:spcBef>
              <a:buClr>
                <a:schemeClr val="accent1"/>
              </a:buClr>
              <a:buFont typeface="Arial"/>
              <a:buChar char="•"/>
              <a:defRPr/>
            </a:lvl3pPr>
            <a:lvl4pPr indent="-91439" lvl="3" marL="1005839" rtl="0" algn="l">
              <a:spcBef>
                <a:spcPts val="320"/>
              </a:spcBef>
              <a:buClr>
                <a:schemeClr val="accent1"/>
              </a:buClr>
              <a:buFont typeface="Arial"/>
              <a:buChar char="•"/>
              <a:defRPr/>
            </a:lvl4pPr>
            <a:lvl5pPr indent="-58419" lvl="4" marL="1188720" rtl="0" algn="l">
              <a:spcBef>
                <a:spcPts val="280"/>
              </a:spcBef>
              <a:buClr>
                <a:schemeClr val="accent1"/>
              </a:buClr>
              <a:buFont typeface="Arial"/>
              <a:buChar char="•"/>
              <a:defRPr/>
            </a:lvl5pPr>
            <a:lvl6pPr indent="-107950" lvl="5" marL="137160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6pPr>
            <a:lvl7pPr indent="-100330" lvl="6" marL="155448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7pPr>
            <a:lvl8pPr indent="-105410" lvl="7" marL="173736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8pPr>
            <a:lvl9pPr indent="-110489" lvl="8" marL="1920240" rtl="0" algn="l">
              <a:spcBef>
                <a:spcPts val="260"/>
              </a:spcBef>
              <a:buClr>
                <a:schemeClr val="accent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84" name="Shape 84"/>
          <p:cNvSpPr txBox="1"/>
          <p:nvPr>
            <p:ph idx="10" type="dt"/>
          </p:nvPr>
        </p:nvSpPr>
        <p:spPr>
          <a:xfrm>
            <a:off x="457200" y="13716"/>
            <a:ext cx="2895600" cy="246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5" name="Shape 85"/>
          <p:cNvSpPr txBox="1"/>
          <p:nvPr>
            <p:ph idx="11" type="ftr"/>
          </p:nvPr>
        </p:nvSpPr>
        <p:spPr>
          <a:xfrm>
            <a:off x="3429000" y="13716"/>
            <a:ext cx="4114800" cy="246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6" name="Shape 86"/>
          <p:cNvSpPr txBox="1"/>
          <p:nvPr>
            <p:ph idx="12" type="sldNum"/>
          </p:nvPr>
        </p:nvSpPr>
        <p:spPr>
          <a:xfrm>
            <a:off x="7620000" y="13716"/>
            <a:ext cx="1066799" cy="2468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1" i="0" lang="en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Obj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457200" y="400050"/>
            <a:ext cx="8229600" cy="74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l">
              <a:spcBef>
                <a:spcPts val="0"/>
              </a:spcBef>
              <a:buClr>
                <a:schemeClr val="dk2"/>
              </a:buClr>
              <a:buFont typeface="Arial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457200" y="1255013"/>
            <a:ext cx="4038599" cy="3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90" name="Shape 90"/>
          <p:cNvSpPr txBox="1"/>
          <p:nvPr>
            <p:ph idx="2" type="body"/>
          </p:nvPr>
        </p:nvSpPr>
        <p:spPr>
          <a:xfrm>
            <a:off x="4648200" y="1255013"/>
            <a:ext cx="4038599" cy="3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91" name="Shape 91"/>
          <p:cNvSpPr txBox="1"/>
          <p:nvPr>
            <p:ph idx="10" type="dt"/>
          </p:nvPr>
        </p:nvSpPr>
        <p:spPr>
          <a:xfrm>
            <a:off x="457200" y="13716"/>
            <a:ext cx="2895600" cy="246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/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9pPr>
          </a:lstStyle>
          <a:p/>
        </p:txBody>
      </p:sp>
      <p:sp>
        <p:nvSpPr>
          <p:cNvPr id="92" name="Shape 92"/>
          <p:cNvSpPr txBox="1"/>
          <p:nvPr>
            <p:ph idx="11" type="ftr"/>
          </p:nvPr>
        </p:nvSpPr>
        <p:spPr>
          <a:xfrm>
            <a:off x="3429000" y="13716"/>
            <a:ext cx="4114800" cy="246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  <a:defRPr/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9pPr>
          </a:lstStyle>
          <a:p/>
        </p:txBody>
      </p:sp>
      <p:sp>
        <p:nvSpPr>
          <p:cNvPr id="93" name="Shape 93"/>
          <p:cNvSpPr txBox="1"/>
          <p:nvPr>
            <p:ph idx="12" type="sldNum"/>
          </p:nvPr>
        </p:nvSpPr>
        <p:spPr>
          <a:xfrm>
            <a:off x="7620000" y="13716"/>
            <a:ext cx="1066799" cy="246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03" name="Shape 103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04" name="Shape 104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05" name="Shape 105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09" name="Shape 109"/>
          <p:cNvSpPr txBox="1"/>
          <p:nvPr>
            <p:ph idx="2" type="body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10" name="Shape 110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11" name="Shape 111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12" name="Shape 11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ctrTitle"/>
          </p:nvPr>
        </p:nvSpPr>
        <p:spPr>
          <a:xfrm>
            <a:off x="685800" y="1597818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indent="0" lvl="1" marL="0" marR="0" rtl="0" algn="l">
              <a:spcBef>
                <a:spcPts val="0"/>
              </a:spcBef>
              <a:defRPr/>
            </a:lvl2pPr>
            <a:lvl3pPr indent="0" lvl="2" marL="0" marR="0" rtl="0" algn="l">
              <a:spcBef>
                <a:spcPts val="0"/>
              </a:spcBef>
              <a:defRPr/>
            </a:lvl3pPr>
            <a:lvl4pPr indent="0" lvl="3" marL="0" marR="0" rtl="0" algn="l">
              <a:spcBef>
                <a:spcPts val="0"/>
              </a:spcBef>
              <a:defRPr/>
            </a:lvl4pPr>
            <a:lvl5pPr indent="0" lvl="4" marL="0" marR="0" rtl="0" algn="l">
              <a:spcBef>
                <a:spcPts val="0"/>
              </a:spcBef>
              <a:defRPr/>
            </a:lvl5pPr>
            <a:lvl6pPr indent="0" lvl="5" marL="0" marR="0" rtl="0" algn="l">
              <a:spcBef>
                <a:spcPts val="0"/>
              </a:spcBef>
              <a:defRPr/>
            </a:lvl6pPr>
            <a:lvl7pPr indent="0" lvl="6" marL="0" marR="0" rtl="0" algn="l">
              <a:spcBef>
                <a:spcPts val="0"/>
              </a:spcBef>
              <a:defRPr/>
            </a:lvl7pPr>
            <a:lvl8pPr indent="0" lvl="7" marL="0" marR="0" rtl="0" algn="l">
              <a:spcBef>
                <a:spcPts val="0"/>
              </a:spcBef>
              <a:defRPr/>
            </a:lvl8pPr>
            <a:lvl9pPr indent="0" lvl="8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15" name="Shape 115"/>
          <p:cNvSpPr txBox="1"/>
          <p:nvPr>
            <p:ph idx="1" type="subTitle"/>
          </p:nvPr>
        </p:nvSpPr>
        <p:spPr>
          <a:xfrm>
            <a:off x="1371600" y="2914650"/>
            <a:ext cx="6400799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indent="0" lvl="1" marL="457200" marR="0" rtl="0" algn="ctr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indent="0" lvl="2" marL="914400" marR="0" rtl="0" algn="ctr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indent="0" lvl="3" marL="1371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indent="0" lvl="4" marL="18288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16" name="Shape 116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17" name="Shape 117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18" name="Shape 118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rgbClr val="47534C"/>
              </a:buClr>
              <a:buSzPct val="250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47534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21" name="Shape 121"/>
          <p:cNvSpPr/>
          <p:nvPr>
            <p:ph idx="2" type="pic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1792288" y="4025503"/>
            <a:ext cx="5486399" cy="6036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123" name="Shape 123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4" name="Shape 124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25" name="Shape 125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>
            <p:ph type="title"/>
          </p:nvPr>
        </p:nvSpPr>
        <p:spPr>
          <a:xfrm>
            <a:off x="457200" y="204787"/>
            <a:ext cx="3008313" cy="8715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3575050" y="204787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29" name="Shape 129"/>
          <p:cNvSpPr txBox="1"/>
          <p:nvPr>
            <p:ph idx="2" type="body"/>
          </p:nvPr>
        </p:nvSpPr>
        <p:spPr>
          <a:xfrm>
            <a:off x="457200" y="1076325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130" name="Shape 130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1" name="Shape 131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2" name="Shape 13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5" name="Shape 135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36" name="Shape 136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type="title"/>
          </p:nvPr>
        </p:nvSpPr>
        <p:spPr>
          <a:xfrm>
            <a:off x="722312" y="3305175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140" name="Shape 140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41" name="Shape 141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42" name="Shape 14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146" name="Shape 146"/>
          <p:cNvSpPr txBox="1"/>
          <p:nvPr>
            <p:ph idx="2" type="body"/>
          </p:nvPr>
        </p:nvSpPr>
        <p:spPr>
          <a:xfrm>
            <a:off x="457200" y="1631156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47" name="Shape 147"/>
          <p:cNvSpPr txBox="1"/>
          <p:nvPr>
            <p:ph idx="3" type="body"/>
          </p:nvPr>
        </p:nvSpPr>
        <p:spPr>
          <a:xfrm>
            <a:off x="4645025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148" name="Shape 148"/>
          <p:cNvSpPr txBox="1"/>
          <p:nvPr>
            <p:ph idx="4" type="body"/>
          </p:nvPr>
        </p:nvSpPr>
        <p:spPr>
          <a:xfrm>
            <a:off x="4645025" y="1631156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49" name="Shape 149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50" name="Shape 150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51" name="Shape 151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54" name="Shape 154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55" name="Shape 155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56" name="Shape 156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59" name="Shape 159"/>
          <p:cNvSpPr txBox="1"/>
          <p:nvPr>
            <p:ph idx="1" type="body"/>
          </p:nvPr>
        </p:nvSpPr>
        <p:spPr>
          <a:xfrm rot="5400000">
            <a:off x="2874763" y="-1217414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60" name="Shape 160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61" name="Shape 161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62" name="Shape 16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/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65" name="Shape 165"/>
          <p:cNvSpPr txBox="1"/>
          <p:nvPr>
            <p:ph idx="1" type="body"/>
          </p:nvPr>
        </p:nvSpPr>
        <p:spPr>
          <a:xfrm rot="5400000">
            <a:off x="1272778" y="-609599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66" name="Shape 166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67" name="Shape 167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68" name="Shape 168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SzPct val="250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/>
          <p:nvPr>
            <p:ph type="ctrTitle"/>
          </p:nvPr>
        </p:nvSpPr>
        <p:spPr>
          <a:xfrm>
            <a:off x="685800" y="1597818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defRPr/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defRPr/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defRPr/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defRPr/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defRPr/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defRPr/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defRPr/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177" name="Shape 177"/>
          <p:cNvSpPr txBox="1"/>
          <p:nvPr>
            <p:ph idx="1" type="subTitle"/>
          </p:nvPr>
        </p:nvSpPr>
        <p:spPr>
          <a:xfrm>
            <a:off x="1371600" y="2914650"/>
            <a:ext cx="6400799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/>
        </p:txBody>
      </p:sp>
      <p:sp>
        <p:nvSpPr>
          <p:cNvPr id="178" name="Shape 178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79" name="Shape 179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80" name="Shape 180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defRPr/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84" name="Shape 184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85" name="Shape 185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86" name="Shape 186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89" name="Shape 189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90" name="Shape 190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/>
          <p:nvPr>
            <p:ph type="title"/>
          </p:nvPr>
        </p:nvSpPr>
        <p:spPr>
          <a:xfrm>
            <a:off x="722312" y="3305175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93" name="Shape 193"/>
          <p:cNvSpPr txBox="1"/>
          <p:nvPr>
            <p:ph idx="1" type="body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194" name="Shape 194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95" name="Shape 195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96" name="Shape 196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defRPr/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199" name="Shape 199"/>
          <p:cNvSpPr txBox="1"/>
          <p:nvPr>
            <p:ph idx="1" type="body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00" name="Shape 200"/>
          <p:cNvSpPr txBox="1"/>
          <p:nvPr>
            <p:ph idx="2" type="body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01" name="Shape 201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02" name="Shape 202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03" name="Shape 203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06" name="Shape 206"/>
          <p:cNvSpPr txBox="1"/>
          <p:nvPr>
            <p:ph idx="1" type="body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207" name="Shape 207"/>
          <p:cNvSpPr txBox="1"/>
          <p:nvPr>
            <p:ph idx="2" type="body"/>
          </p:nvPr>
        </p:nvSpPr>
        <p:spPr>
          <a:xfrm>
            <a:off x="457200" y="1631156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08" name="Shape 208"/>
          <p:cNvSpPr txBox="1"/>
          <p:nvPr>
            <p:ph idx="3" type="body"/>
          </p:nvPr>
        </p:nvSpPr>
        <p:spPr>
          <a:xfrm>
            <a:off x="4645025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209" name="Shape 209"/>
          <p:cNvSpPr txBox="1"/>
          <p:nvPr>
            <p:ph idx="4" type="body"/>
          </p:nvPr>
        </p:nvSpPr>
        <p:spPr>
          <a:xfrm>
            <a:off x="4645025" y="1631156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10" name="Shape 210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11" name="Shape 211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12" name="Shape 21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defRPr/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215" name="Shape 215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16" name="Shape 216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17" name="Shape 217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/>
          <p:nvPr>
            <p:ph type="title"/>
          </p:nvPr>
        </p:nvSpPr>
        <p:spPr>
          <a:xfrm>
            <a:off x="457200" y="204787"/>
            <a:ext cx="3008313" cy="8715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20" name="Shape 220"/>
          <p:cNvSpPr txBox="1"/>
          <p:nvPr>
            <p:ph idx="1" type="body"/>
          </p:nvPr>
        </p:nvSpPr>
        <p:spPr>
          <a:xfrm>
            <a:off x="3575050" y="204787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21" name="Shape 221"/>
          <p:cNvSpPr txBox="1"/>
          <p:nvPr>
            <p:ph idx="2" type="body"/>
          </p:nvPr>
        </p:nvSpPr>
        <p:spPr>
          <a:xfrm>
            <a:off x="457200" y="1076325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222" name="Shape 222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23" name="Shape 223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24" name="Shape 224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/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 rtl="0" algn="l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27" name="Shape 227"/>
          <p:cNvSpPr/>
          <p:nvPr>
            <p:ph idx="2" type="pic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228" name="Shape 228"/>
          <p:cNvSpPr txBox="1"/>
          <p:nvPr>
            <p:ph idx="1" type="body"/>
          </p:nvPr>
        </p:nvSpPr>
        <p:spPr>
          <a:xfrm>
            <a:off x="1792288" y="4025503"/>
            <a:ext cx="5486399" cy="6036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rtl="0">
              <a:spcBef>
                <a:spcPts val="0"/>
              </a:spcBef>
              <a:buFont typeface="Calibri"/>
              <a:buNone/>
              <a:defRPr/>
            </a:lvl1pPr>
            <a:lvl2pPr indent="0" lvl="1" marL="457200" rtl="0">
              <a:spcBef>
                <a:spcPts val="0"/>
              </a:spcBef>
              <a:buFont typeface="Calibri"/>
              <a:buNone/>
              <a:defRPr/>
            </a:lvl2pPr>
            <a:lvl3pPr indent="0" lvl="2" marL="914400" rtl="0">
              <a:spcBef>
                <a:spcPts val="0"/>
              </a:spcBef>
              <a:buFont typeface="Calibri"/>
              <a:buNone/>
              <a:defRPr/>
            </a:lvl3pPr>
            <a:lvl4pPr indent="0" lvl="3" marL="1371600" rtl="0">
              <a:spcBef>
                <a:spcPts val="0"/>
              </a:spcBef>
              <a:buFont typeface="Calibri"/>
              <a:buNone/>
              <a:defRPr/>
            </a:lvl4pPr>
            <a:lvl5pPr indent="0" lvl="4" marL="1828800" rtl="0">
              <a:spcBef>
                <a:spcPts val="0"/>
              </a:spcBef>
              <a:buFont typeface="Calibri"/>
              <a:buNone/>
              <a:defRPr/>
            </a:lvl5pPr>
            <a:lvl6pPr indent="0" lvl="5" marL="2286000" rtl="0">
              <a:spcBef>
                <a:spcPts val="0"/>
              </a:spcBef>
              <a:buFont typeface="Calibri"/>
              <a:buNone/>
              <a:defRPr/>
            </a:lvl6pPr>
            <a:lvl7pPr indent="0" lvl="6" marL="2743200" rtl="0">
              <a:spcBef>
                <a:spcPts val="0"/>
              </a:spcBef>
              <a:buFont typeface="Calibri"/>
              <a:buNone/>
              <a:defRPr/>
            </a:lvl7pPr>
            <a:lvl8pPr indent="0" lvl="7" marL="3200400" rtl="0">
              <a:spcBef>
                <a:spcPts val="0"/>
              </a:spcBef>
              <a:buFont typeface="Calibri"/>
              <a:buNone/>
              <a:defRPr/>
            </a:lvl8pPr>
            <a:lvl9pPr indent="0" lvl="8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229" name="Shape 229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30" name="Shape 230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31" name="Shape 231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defRPr/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234" name="Shape 234"/>
          <p:cNvSpPr txBox="1"/>
          <p:nvPr>
            <p:ph idx="1" type="body"/>
          </p:nvPr>
        </p:nvSpPr>
        <p:spPr>
          <a:xfrm rot="5400000">
            <a:off x="2874763" y="-1217414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235" name="Shape 235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36" name="Shape 236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37" name="Shape 237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 txBox="1"/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defRPr/>
            </a:lvl5pPr>
            <a:lvl6pPr lvl="5"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lvl="6"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lvl="7"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lvl="8"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240" name="Shape 240"/>
          <p:cNvSpPr txBox="1"/>
          <p:nvPr>
            <p:ph idx="1" type="body"/>
          </p:nvPr>
        </p:nvSpPr>
        <p:spPr>
          <a:xfrm rot="5400000">
            <a:off x="1272778" y="-609599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241" name="Shape 241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42" name="Shape 242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43" name="Shape 243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idx="1" type="subTitle"/>
          </p:nvPr>
        </p:nvSpPr>
        <p:spPr>
          <a:xfrm>
            <a:off x="685800" y="2840053"/>
            <a:ext cx="7772400" cy="7847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50" name="Shape 250"/>
          <p:cNvSpPr txBox="1"/>
          <p:nvPr>
            <p:ph type="ctrTitle"/>
          </p:nvPr>
        </p:nvSpPr>
        <p:spPr>
          <a:xfrm>
            <a:off x="685800" y="1583342"/>
            <a:ext cx="7772400" cy="11597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251" name="Shape 251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4" name="Shape 254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5" name="Shape 255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8" name="Shape 258"/>
          <p:cNvSpPr txBox="1"/>
          <p:nvPr>
            <p:ph idx="1" type="body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59" name="Shape 259"/>
          <p:cNvSpPr txBox="1"/>
          <p:nvPr>
            <p:ph idx="2" type="body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60" name="Shape 260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63" name="Shape 263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/>
          <p:nvPr>
            <p:ph idx="1" type="body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buClr>
                <a:schemeClr val="dk1"/>
              </a:buClr>
              <a:buSzPct val="1000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66" name="Shape 266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8.xml"/></Relationships>
</file>

<file path=ppt/slideMasters/_rels/slideMaster4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9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8.xml"/><Relationship Id="rId7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noFill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noFill/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457200" y="1200150"/>
            <a:ext cx="8229600" cy="37257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lvl="1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lvl="2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lvl="3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lvl="4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lvl="5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lvl="6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lvl="7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lvl="8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300">
                <a:solidFill>
                  <a:schemeClr val="dk1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indent="0" lvl="1" marL="0" marR="0" rtl="0" algn="l">
              <a:spcBef>
                <a:spcPts val="0"/>
              </a:spcBef>
              <a:defRPr/>
            </a:lvl2pPr>
            <a:lvl3pPr indent="0" lvl="2" marL="0" marR="0" rtl="0" algn="l">
              <a:spcBef>
                <a:spcPts val="0"/>
              </a:spcBef>
              <a:defRPr/>
            </a:lvl3pPr>
            <a:lvl4pPr indent="0" lvl="3" marL="0" marR="0" rtl="0" algn="l">
              <a:spcBef>
                <a:spcPts val="0"/>
              </a:spcBef>
              <a:defRPr/>
            </a:lvl4pPr>
            <a:lvl5pPr indent="0" lvl="4" marL="0" marR="0" rtl="0" algn="l">
              <a:spcBef>
                <a:spcPts val="0"/>
              </a:spcBef>
              <a:defRPr/>
            </a:lvl5pPr>
            <a:lvl6pPr indent="0" lvl="5" marL="0" marR="0" rtl="0" algn="l">
              <a:spcBef>
                <a:spcPts val="0"/>
              </a:spcBef>
              <a:defRPr/>
            </a:lvl6pPr>
            <a:lvl7pPr indent="0" lvl="6" marL="0" marR="0" rtl="0" algn="l">
              <a:spcBef>
                <a:spcPts val="0"/>
              </a:spcBef>
              <a:defRPr/>
            </a:lvl7pPr>
            <a:lvl8pPr indent="0" lvl="7" marL="0" marR="0" rtl="0" algn="l">
              <a:spcBef>
                <a:spcPts val="0"/>
              </a:spcBef>
              <a:defRPr/>
            </a:lvl8pPr>
            <a:lvl9pPr indent="0" lvl="8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97" name="Shape 97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8" name="Shape 98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9" name="Shape 99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Clr>
                <a:schemeClr val="dk2"/>
              </a:buClr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1" marL="45720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2" marL="91440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3" marL="137160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4" marL="182880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5" marL="228600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6" marL="274320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7" marL="320040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8" marL="365760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noFill/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0" marR="0" rtl="0" algn="ctr">
              <a:spcBef>
                <a:spcPts val="0"/>
              </a:spcBef>
              <a:spcAft>
                <a:spcPts val="0"/>
              </a:spcAft>
              <a:defRPr/>
            </a:lvl2pPr>
            <a:lvl3pPr indent="0" lvl="2" marL="0" marR="0" rtl="0" algn="ctr">
              <a:spcBef>
                <a:spcPts val="0"/>
              </a:spcBef>
              <a:spcAft>
                <a:spcPts val="0"/>
              </a:spcAft>
              <a:defRPr/>
            </a:lvl3pPr>
            <a:lvl4pPr indent="0" lvl="3" marL="0" marR="0" rtl="0" algn="ctr">
              <a:spcBef>
                <a:spcPts val="0"/>
              </a:spcBef>
              <a:spcAft>
                <a:spcPts val="0"/>
              </a:spcAft>
              <a:defRPr/>
            </a:lvl4pPr>
            <a:lvl5pPr indent="0" lvl="4" marL="0" marR="0" rtl="0" algn="ctr">
              <a:spcBef>
                <a:spcPts val="0"/>
              </a:spcBef>
              <a:spcAft>
                <a:spcPts val="0"/>
              </a:spcAft>
              <a:defRPr/>
            </a:lvl5pPr>
            <a:lvl6pPr indent="0" lvl="5" marL="457200" marR="0" rtl="0" algn="ctr">
              <a:spcBef>
                <a:spcPts val="0"/>
              </a:spcBef>
              <a:spcAft>
                <a:spcPts val="0"/>
              </a:spcAft>
              <a:defRPr/>
            </a:lvl6pPr>
            <a:lvl7pPr indent="0" lvl="6" marL="914400" marR="0" rtl="0" algn="ctr">
              <a:spcBef>
                <a:spcPts val="0"/>
              </a:spcBef>
              <a:spcAft>
                <a:spcPts val="0"/>
              </a:spcAft>
              <a:defRPr/>
            </a:lvl7pPr>
            <a:lvl8pPr indent="0" lvl="7" marL="1371600" marR="0" rtl="0" algn="ctr">
              <a:spcBef>
                <a:spcPts val="0"/>
              </a:spcBef>
              <a:spcAft>
                <a:spcPts val="0"/>
              </a:spcAft>
              <a:defRPr/>
            </a:lvl8pPr>
            <a:lvl9pPr indent="0" lvl="8" marL="1828800" marR="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171" name="Shape 171"/>
          <p:cNvSpPr txBox="1"/>
          <p:nvPr>
            <p:ph idx="1" type="body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lvl="1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lvl="2" marL="11430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lvl="3" marL="1600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lvl="4" marL="2057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72" name="Shape 172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73" name="Shape 173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lvl="1" marL="457200" marR="0" rtl="0" algn="l">
              <a:spcBef>
                <a:spcPts val="0"/>
              </a:spcBef>
              <a:defRPr/>
            </a:lvl2pPr>
            <a:lvl3pPr indent="0" lvl="2" marL="914400" marR="0" rtl="0" algn="l">
              <a:spcBef>
                <a:spcPts val="0"/>
              </a:spcBef>
              <a:defRPr/>
            </a:lvl3pPr>
            <a:lvl4pPr indent="0" lvl="3" marL="1371600" marR="0" rtl="0" algn="l">
              <a:spcBef>
                <a:spcPts val="0"/>
              </a:spcBef>
              <a:defRPr/>
            </a:lvl4pPr>
            <a:lvl5pPr indent="0" lvl="4" marL="1828800" marR="0" rtl="0" algn="l">
              <a:spcBef>
                <a:spcPts val="0"/>
              </a:spcBef>
              <a:defRPr/>
            </a:lvl5pPr>
            <a:lvl6pPr indent="0" lvl="5" marL="2286000" marR="0" rtl="0" algn="l">
              <a:spcBef>
                <a:spcPts val="0"/>
              </a:spcBef>
              <a:defRPr/>
            </a:lvl6pPr>
            <a:lvl7pPr indent="0" lvl="6" marL="2743200" marR="0" rtl="0" algn="l">
              <a:spcBef>
                <a:spcPts val="0"/>
              </a:spcBef>
              <a:defRPr/>
            </a:lvl7pPr>
            <a:lvl8pPr indent="0" lvl="7" marL="3200400" marR="0" rtl="0" algn="l">
              <a:spcBef>
                <a:spcPts val="0"/>
              </a:spcBef>
              <a:defRPr/>
            </a:lvl8pPr>
            <a:lvl9pPr indent="0" lvl="8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74" name="Shape 174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b="0" i="0" lang="en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noFill/>
      </p:bgPr>
    </p:bg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6" name="Shape 246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600"/>
              </a:spcBef>
              <a:buSzPct val="100000"/>
              <a:defRPr sz="3000"/>
            </a:lvl1pPr>
            <a:lvl2pPr lvl="1">
              <a:spcBef>
                <a:spcPts val="480"/>
              </a:spcBef>
              <a:buSzPct val="100000"/>
              <a:defRPr sz="2400"/>
            </a:lvl2pPr>
            <a:lvl3pPr lvl="2">
              <a:spcBef>
                <a:spcPts val="480"/>
              </a:spcBef>
              <a:buSzPct val="100000"/>
              <a:defRPr sz="2400"/>
            </a:lvl3pPr>
            <a:lvl4pPr lvl="3">
              <a:spcBef>
                <a:spcPts val="360"/>
              </a:spcBef>
              <a:buSzPct val="100000"/>
              <a:defRPr sz="1800"/>
            </a:lvl4pPr>
            <a:lvl5pPr lvl="4">
              <a:spcBef>
                <a:spcPts val="360"/>
              </a:spcBef>
              <a:buSzPct val="100000"/>
              <a:defRPr sz="1800"/>
            </a:lvl5pPr>
            <a:lvl6pPr lvl="5">
              <a:spcBef>
                <a:spcPts val="360"/>
              </a:spcBef>
              <a:buSzPct val="100000"/>
              <a:defRPr sz="1800"/>
            </a:lvl6pPr>
            <a:lvl7pPr lvl="6">
              <a:spcBef>
                <a:spcPts val="360"/>
              </a:spcBef>
              <a:buSzPct val="100000"/>
              <a:defRPr sz="1800"/>
            </a:lvl7pPr>
            <a:lvl8pPr lvl="7">
              <a:spcBef>
                <a:spcPts val="360"/>
              </a:spcBef>
              <a:buSzPct val="100000"/>
              <a:defRPr sz="1800"/>
            </a:lvl8pPr>
            <a:lvl9pPr lvl="8">
              <a:spcBef>
                <a:spcPts val="360"/>
              </a:spcBef>
              <a:buSzPct val="100000"/>
              <a:defRPr sz="1800"/>
            </a:lvl9pPr>
          </a:lstStyle>
          <a:p/>
        </p:txBody>
      </p:sp>
      <p:sp>
        <p:nvSpPr>
          <p:cNvPr id="247" name="Shape 247"/>
          <p:cNvSpPr txBox="1"/>
          <p:nvPr>
            <p:ph idx="12" type="sldNum"/>
          </p:nvPr>
        </p:nvSpPr>
        <p:spPr>
          <a:xfrm>
            <a:off x="8556791" y="4749850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300">
                <a:solidFill>
                  <a:schemeClr val="dk1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1.png"/><Relationship Id="rId4" Type="http://schemas.openxmlformats.org/officeDocument/2006/relationships/image" Target="../media/image0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Relationship Id="rId4" Type="http://schemas.openxmlformats.org/officeDocument/2006/relationships/image" Target="../media/image0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03.png"/><Relationship Id="rId4" Type="http://schemas.openxmlformats.org/officeDocument/2006/relationships/image" Target="../media/image0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03.png"/><Relationship Id="rId4" Type="http://schemas.openxmlformats.org/officeDocument/2006/relationships/image" Target="../media/image0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Relationship Id="rId4" Type="http://schemas.openxmlformats.org/officeDocument/2006/relationships/image" Target="../media/image03.png"/><Relationship Id="rId5" Type="http://schemas.openxmlformats.org/officeDocument/2006/relationships/image" Target="../media/image0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Relationship Id="rId4" Type="http://schemas.openxmlformats.org/officeDocument/2006/relationships/image" Target="../media/image0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03.png"/><Relationship Id="rId4" Type="http://schemas.openxmlformats.org/officeDocument/2006/relationships/image" Target="../media/image00.png"/><Relationship Id="rId5" Type="http://schemas.openxmlformats.org/officeDocument/2006/relationships/image" Target="../media/image0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Relationship Id="rId4" Type="http://schemas.openxmlformats.org/officeDocument/2006/relationships/image" Target="../media/image03.png"/><Relationship Id="rId5" Type="http://schemas.openxmlformats.org/officeDocument/2006/relationships/image" Target="../media/image0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png"/><Relationship Id="rId4" Type="http://schemas.openxmlformats.org/officeDocument/2006/relationships/image" Target="../media/image03.png"/><Relationship Id="rId5" Type="http://schemas.openxmlformats.org/officeDocument/2006/relationships/image" Target="../media/image0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ozarkscrwp.wikispaces.com/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drive.google.com/drive/u/0/folders/0Bz3wslqlxTwIYkY0c0NraDhwTlU" TargetMode="External"/><Relationship Id="rId4" Type="http://schemas.openxmlformats.org/officeDocument/2006/relationships/image" Target="../media/image1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03.png"/><Relationship Id="rId4" Type="http://schemas.openxmlformats.org/officeDocument/2006/relationships/image" Target="../media/image00.png"/><Relationship Id="rId5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8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9.png"/><Relationship Id="rId4" Type="http://schemas.openxmlformats.org/officeDocument/2006/relationships/image" Target="../media/image0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03.png"/><Relationship Id="rId4" Type="http://schemas.openxmlformats.org/officeDocument/2006/relationships/image" Target="../media/image20.png"/><Relationship Id="rId5" Type="http://schemas.openxmlformats.org/officeDocument/2006/relationships/image" Target="../media/image0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03.png"/><Relationship Id="rId4" Type="http://schemas.openxmlformats.org/officeDocument/2006/relationships/image" Target="../media/image1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owp.missouristate.edu/KFranklin.aspx" TargetMode="External"/><Relationship Id="rId4" Type="http://schemas.openxmlformats.org/officeDocument/2006/relationships/hyperlink" Target="mailto:KFranklin@MissouriState.edu" TargetMode="External"/><Relationship Id="rId5" Type="http://schemas.openxmlformats.org/officeDocument/2006/relationships/hyperlink" Target="http://owp.missouristate.edu/CathieEnglish.aspx" TargetMode="External"/><Relationship Id="rId6" Type="http://schemas.openxmlformats.org/officeDocument/2006/relationships/hyperlink" Target="http://owp.missouristate.edu/AKohnen.aspx" TargetMode="External"/><Relationship Id="rId7" Type="http://schemas.openxmlformats.org/officeDocument/2006/relationships/image" Target="../media/image0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2.png"/><Relationship Id="rId4" Type="http://schemas.openxmlformats.org/officeDocument/2006/relationships/image" Target="../media/image0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5.png"/><Relationship Id="rId4" Type="http://schemas.openxmlformats.org/officeDocument/2006/relationships/image" Target="../media/image0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4.png"/><Relationship Id="rId4" Type="http://schemas.openxmlformats.org/officeDocument/2006/relationships/image" Target="../media/image0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g"/><Relationship Id="rId4" Type="http://schemas.openxmlformats.org/officeDocument/2006/relationships/image" Target="../media/image0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6.jpg"/><Relationship Id="rId4" Type="http://schemas.openxmlformats.org/officeDocument/2006/relationships/image" Target="../media/image0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/>
          <p:nvPr/>
        </p:nvSpPr>
        <p:spPr>
          <a:xfrm>
            <a:off x="1370475" y="2375550"/>
            <a:ext cx="6627600" cy="189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" sz="36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CRWP Launch: Year Four</a:t>
            </a: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 algn="ctr">
              <a:spcBef>
                <a:spcPts val="0"/>
              </a:spcBef>
              <a:buNone/>
            </a:pPr>
            <a:r>
              <a:rPr b="1" lang="en" sz="3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August 8, 2016</a:t>
            </a:r>
          </a:p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Shape 274"/>
          <p:cNvSpPr txBox="1"/>
          <p:nvPr/>
        </p:nvSpPr>
        <p:spPr>
          <a:xfrm>
            <a:off x="2729850" y="1966762"/>
            <a:ext cx="3684299" cy="4677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lang="en" sz="2400">
                <a:latin typeface="Calibri"/>
                <a:ea typeface="Calibri"/>
                <a:cs typeface="Calibri"/>
                <a:sym typeface="Calibri"/>
              </a:rPr>
              <a:t>presents</a:t>
            </a:r>
          </a:p>
        </p:txBody>
      </p:sp>
      <p:pic>
        <p:nvPicPr>
          <p:cNvPr descr="OWP_Logo_Hori.png" id="275" name="Shape 2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3714" y="789368"/>
            <a:ext cx="5571474" cy="872381"/>
          </a:xfrm>
          <a:prstGeom prst="rect">
            <a:avLst/>
          </a:prstGeom>
          <a:noFill/>
          <a:ln cap="flat" cmpd="sng" w="38100">
            <a:solidFill>
              <a:srgbClr val="1F497D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276" name="Shape 27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8750" y="3355825"/>
            <a:ext cx="1398775" cy="139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 txBox="1"/>
          <p:nvPr>
            <p:ph type="title"/>
          </p:nvPr>
        </p:nvSpPr>
        <p:spPr>
          <a:xfrm>
            <a:off x="457200" y="204787"/>
            <a:ext cx="3008400" cy="871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Amy Knowles</a:t>
            </a:r>
          </a:p>
        </p:txBody>
      </p:sp>
      <p:sp>
        <p:nvSpPr>
          <p:cNvPr id="355" name="Shape 355"/>
          <p:cNvSpPr txBox="1"/>
          <p:nvPr>
            <p:ph idx="1" type="body"/>
          </p:nvPr>
        </p:nvSpPr>
        <p:spPr>
          <a:xfrm>
            <a:off x="3575050" y="204787"/>
            <a:ext cx="5111700" cy="4389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56" name="Shape 356"/>
          <p:cNvSpPr txBox="1"/>
          <p:nvPr>
            <p:ph idx="2" type="body"/>
          </p:nvPr>
        </p:nvSpPr>
        <p:spPr>
          <a:xfrm>
            <a:off x="457200" y="1076325"/>
            <a:ext cx="3008400" cy="351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Amy has taught grades 7-university and currently works with pre-service teachers in the English Education program at Missouri State University.    </a:t>
            </a:r>
          </a:p>
          <a:p>
            <a:pPr lv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lv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She co-directs the Ozarks Writing Project, and loves hearing stories about student writers who find their voice!</a:t>
            </a:r>
          </a:p>
          <a:p>
            <a:pPr lv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lv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Her hobby is home improvement, and after 6 1/2 years, her home is </a:t>
            </a:r>
            <a:r>
              <a:rPr i="1" lang="en" sz="1200" u="sng">
                <a:solidFill>
                  <a:schemeClr val="dk1"/>
                </a:solidFill>
              </a:rPr>
              <a:t>almost </a:t>
            </a:r>
            <a:r>
              <a:rPr lang="en" sz="1200">
                <a:solidFill>
                  <a:schemeClr val="dk1"/>
                </a:solidFill>
              </a:rPr>
              <a:t>how she wants it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57" name="Shape 3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5050" y="722750"/>
            <a:ext cx="3081675" cy="369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358" name="Shape 3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 txBox="1"/>
          <p:nvPr>
            <p:ph type="title"/>
          </p:nvPr>
        </p:nvSpPr>
        <p:spPr>
          <a:xfrm>
            <a:off x="457200" y="204787"/>
            <a:ext cx="3008400" cy="871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Betsy McQueen</a:t>
            </a:r>
          </a:p>
        </p:txBody>
      </p:sp>
      <p:sp>
        <p:nvSpPr>
          <p:cNvPr id="364" name="Shape 364"/>
          <p:cNvSpPr txBox="1"/>
          <p:nvPr>
            <p:ph idx="1" type="body"/>
          </p:nvPr>
        </p:nvSpPr>
        <p:spPr>
          <a:xfrm>
            <a:off x="3575050" y="204787"/>
            <a:ext cx="5111700" cy="4389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65" name="Shape 365"/>
          <p:cNvSpPr txBox="1"/>
          <p:nvPr>
            <p:ph idx="2" type="body"/>
          </p:nvPr>
        </p:nvSpPr>
        <p:spPr>
          <a:xfrm>
            <a:off x="457200" y="1076325"/>
            <a:ext cx="3008400" cy="351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Betsy is a 27 year veteran in the classroom and literacy coaching, the past 21 years in Branson.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She's been hanging out with her OWPeeps since she wobbled into the 2010 Summer Institute.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>
                <a:solidFill>
                  <a:srgbClr val="222222"/>
                </a:solidFill>
                <a:highlight>
                  <a:srgbClr val="FFFFFF"/>
                </a:highlight>
              </a:rPr>
              <a:t>Travelling is one of her joys...she is pictured on the left with her co-pilot, Toby, on the right!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110000"/>
              <a:buFont typeface="Arial"/>
              <a:buNone/>
            </a:pPr>
            <a:r>
              <a:t/>
            </a:r>
            <a:endParaRPr sz="95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66" name="Shape 3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5050" y="659500"/>
            <a:ext cx="5111699" cy="393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 txBox="1"/>
          <p:nvPr>
            <p:ph type="title"/>
          </p:nvPr>
        </p:nvSpPr>
        <p:spPr>
          <a:xfrm>
            <a:off x="457200" y="204787"/>
            <a:ext cx="3008400" cy="871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April Smith</a:t>
            </a:r>
          </a:p>
        </p:txBody>
      </p:sp>
      <p:sp>
        <p:nvSpPr>
          <p:cNvPr id="372" name="Shape 372"/>
          <p:cNvSpPr txBox="1"/>
          <p:nvPr>
            <p:ph idx="1" type="body"/>
          </p:nvPr>
        </p:nvSpPr>
        <p:spPr>
          <a:xfrm>
            <a:off x="3575050" y="204787"/>
            <a:ext cx="5111700" cy="4389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3" name="Shape 373"/>
          <p:cNvSpPr txBox="1"/>
          <p:nvPr>
            <p:ph idx="2" type="body"/>
          </p:nvPr>
        </p:nvSpPr>
        <p:spPr>
          <a:xfrm>
            <a:off x="457200" y="1076325"/>
            <a:ext cx="3008400" cy="351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French and English teacher in Monett High School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74" name="Shape 3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5050" y="719374"/>
            <a:ext cx="5043200" cy="336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>
                <a:solidFill>
                  <a:srgbClr val="000000"/>
                </a:solidFill>
              </a:rPr>
              <a:t>Purpose/ Non-Purpose</a:t>
            </a:r>
          </a:p>
        </p:txBody>
      </p:sp>
      <p:sp>
        <p:nvSpPr>
          <p:cNvPr id="380" name="Shape 380"/>
          <p:cNvSpPr txBox="1"/>
          <p:nvPr>
            <p:ph idx="1" type="body"/>
          </p:nvPr>
        </p:nvSpPr>
        <p:spPr>
          <a:xfrm>
            <a:off x="457200" y="1200150"/>
            <a:ext cx="8229600" cy="3725775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rtl="0">
              <a:spcBef>
                <a:spcPts val="0"/>
              </a:spcBef>
              <a:buNone/>
            </a:pPr>
            <a:r>
              <a:rPr lang="en" sz="3000"/>
              <a:t>Purpose: Build a partnership that will enable us to accomplish this work together</a:t>
            </a:r>
          </a:p>
          <a:p>
            <a:pPr indent="0" lvl="0" rtl="0">
              <a:spcBef>
                <a:spcPts val="0"/>
              </a:spcBef>
              <a:buNone/>
            </a:pPr>
            <a:r>
              <a:t/>
            </a:r>
            <a:endParaRPr sz="1400"/>
          </a:p>
          <a:p>
            <a:pPr indent="0" lvl="0" rtl="0">
              <a:spcBef>
                <a:spcPts val="0"/>
              </a:spcBef>
              <a:buNone/>
            </a:pPr>
            <a:r>
              <a:rPr lang="en" sz="3000"/>
              <a:t>Non-purpose: </a:t>
            </a:r>
            <a:r>
              <a:rPr lang="en"/>
              <a:t>Leave you unsupported in this work</a:t>
            </a:r>
          </a:p>
          <a:p>
            <a:pPr indent="0" lvl="0" rtl="0">
              <a:spcBef>
                <a:spcPts val="0"/>
              </a:spcBef>
              <a:buNone/>
            </a:pPr>
            <a:r>
              <a:t/>
            </a:r>
            <a:endParaRPr sz="3000"/>
          </a:p>
          <a:p>
            <a:pPr indent="0" lvl="0" rtl="0">
              <a:spcBef>
                <a:spcPts val="0"/>
              </a:spcBef>
              <a:buNone/>
            </a:pPr>
            <a:r>
              <a:t/>
            </a:r>
            <a:endParaRPr sz="3000"/>
          </a:p>
        </p:txBody>
      </p:sp>
      <p:pic>
        <p:nvPicPr>
          <p:cNvPr descr="OWP_Logo_Hori.png" id="381" name="Shape 3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382" name="Shape 3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6835900" y="3479375"/>
            <a:ext cx="1398775" cy="139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>
                <a:solidFill>
                  <a:srgbClr val="000000"/>
                </a:solidFill>
              </a:rPr>
              <a:t>Our Go</a:t>
            </a:r>
            <a:r>
              <a:rPr lang="en">
                <a:solidFill>
                  <a:srgbClr val="000000"/>
                </a:solidFill>
              </a:rPr>
              <a:t>als</a:t>
            </a:r>
          </a:p>
        </p:txBody>
      </p:sp>
      <p:sp>
        <p:nvSpPr>
          <p:cNvPr id="388" name="Shape 388"/>
          <p:cNvSpPr txBox="1"/>
          <p:nvPr>
            <p:ph idx="1" type="body"/>
          </p:nvPr>
        </p:nvSpPr>
        <p:spPr>
          <a:xfrm>
            <a:off x="457200" y="1200150"/>
            <a:ext cx="8229600" cy="3725775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419100" lvl="0" marL="457200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/>
              <a:t>Explore the vision for College/Career Ready-Writing </a:t>
            </a:r>
          </a:p>
          <a:p>
            <a:pPr indent="-419100" lvl="0" marL="457200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"/>
              <a:t>Empower our colleagues to begin school with plans for engaging all students in writing and thinking</a:t>
            </a:r>
          </a:p>
          <a:p>
            <a:pPr indent="-228600" lvl="0" marL="457200" rtl="0">
              <a:lnSpc>
                <a:spcPct val="100000"/>
              </a:lnSpc>
              <a:spcBef>
                <a:spcPts val="0"/>
              </a:spcBef>
            </a:pPr>
            <a:r>
              <a:rPr lang="en"/>
              <a:t>Connect with colleagues as we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/>
              <a:t>     join the national conversation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/>
              <a:t>     about writing.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3000"/>
          </a:p>
          <a:p>
            <a:pPr indent="0"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3000"/>
          </a:p>
          <a:p>
            <a:pPr indent="0" lvl="0" rtl="0">
              <a:spcBef>
                <a:spcPts val="0"/>
              </a:spcBef>
              <a:buNone/>
            </a:pPr>
            <a:r>
              <a:t/>
            </a:r>
            <a:endParaRPr sz="3000"/>
          </a:p>
        </p:txBody>
      </p:sp>
      <p:pic>
        <p:nvPicPr>
          <p:cNvPr descr="OWP_Logo_Hori.png" id="389" name="Shape 3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8360" y="478432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390" name="Shape 3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400000">
            <a:off x="6880850" y="3681475"/>
            <a:ext cx="1398775" cy="139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 sz="3600">
              <a:solidFill>
                <a:srgbClr val="000000"/>
              </a:solidFill>
            </a:endParaRPr>
          </a:p>
        </p:txBody>
      </p:sp>
      <p:sp>
        <p:nvSpPr>
          <p:cNvPr id="396" name="Shape 396"/>
          <p:cNvSpPr txBox="1"/>
          <p:nvPr>
            <p:ph idx="1" type="body"/>
          </p:nvPr>
        </p:nvSpPr>
        <p:spPr>
          <a:xfrm>
            <a:off x="457200" y="303300"/>
            <a:ext cx="8229600" cy="462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0" lvl="0" rtl="0">
              <a:lnSpc>
                <a:spcPct val="100000"/>
              </a:lnSpc>
              <a:spcBef>
                <a:spcPts val="0"/>
              </a:spcBef>
              <a:buNone/>
            </a:pPr>
            <a:r>
              <a:t/>
            </a:r>
            <a:endParaRPr sz="3000"/>
          </a:p>
          <a:p>
            <a:pPr indent="0" lvl="0" rtl="0">
              <a:spcBef>
                <a:spcPts val="0"/>
              </a:spcBef>
              <a:buNone/>
            </a:pPr>
            <a:r>
              <a:t/>
            </a:r>
            <a:endParaRPr sz="3000"/>
          </a:p>
        </p:txBody>
      </p:sp>
      <p:pic>
        <p:nvPicPr>
          <p:cNvPr id="397" name="Shape 3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14925" y="303300"/>
            <a:ext cx="4503274" cy="39797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398" name="Shape 3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399" name="Shape 3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8750" y="3355825"/>
            <a:ext cx="1398775" cy="139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Norms</a:t>
            </a:r>
          </a:p>
        </p:txBody>
      </p:sp>
      <p:sp>
        <p:nvSpPr>
          <p:cNvPr id="405" name="Shape 405"/>
          <p:cNvSpPr txBox="1"/>
          <p:nvPr>
            <p:ph idx="1" type="body"/>
          </p:nvPr>
        </p:nvSpPr>
        <p:spPr>
          <a:xfrm>
            <a:off x="457187" y="851225"/>
            <a:ext cx="8229600" cy="3680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23495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 sz="1800">
                <a:solidFill>
                  <a:schemeClr val="dk1"/>
                </a:solidFill>
              </a:rPr>
              <a:t>·   </a:t>
            </a:r>
            <a:r>
              <a:rPr lang="en" sz="2400">
                <a:solidFill>
                  <a:schemeClr val="dk1"/>
                </a:solidFill>
              </a:rPr>
              <a:t>	</a:t>
            </a:r>
          </a:p>
          <a:p>
            <a:pPr indent="-381000" lvl="0" marL="4572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will start and end on time.</a:t>
            </a:r>
          </a:p>
          <a:p>
            <a:pPr indent="-381000" lvl="0" marL="4572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will be respectful of each other and each other’s ideas.</a:t>
            </a:r>
          </a:p>
          <a:p>
            <a:pPr indent="-381000" lvl="0" marL="4572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will be prepared.</a:t>
            </a:r>
          </a:p>
          <a:p>
            <a:pPr indent="-381000" lvl="0" marL="4572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will be positive.</a:t>
            </a:r>
          </a:p>
          <a:p>
            <a:pPr indent="-381000" lvl="0" marL="4572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</a:pPr>
            <a:r>
              <a:rPr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will be open to new ideas while being willing to look critically at information.</a:t>
            </a:r>
          </a:p>
          <a:p>
            <a:pPr indent="-342900" lvl="0" marL="342900" marR="0" rtl="0" algn="l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96551"/>
              <a:buFont typeface="Arial"/>
              <a:buNone/>
            </a:pPr>
            <a:r>
              <a:t/>
            </a:r>
            <a:endParaRPr sz="2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6" name="Shape 4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8624" y="78650"/>
            <a:ext cx="2553393" cy="16991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407" name="Shape 4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                   Housekeeping</a:t>
            </a:r>
          </a:p>
        </p:txBody>
      </p:sp>
      <p:sp>
        <p:nvSpPr>
          <p:cNvPr id="413" name="Shape 413"/>
          <p:cNvSpPr txBox="1"/>
          <p:nvPr>
            <p:ph idx="1" type="body"/>
          </p:nvPr>
        </p:nvSpPr>
        <p:spPr>
          <a:xfrm>
            <a:off x="2743200" y="1200150"/>
            <a:ext cx="5943599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 rtl="0">
              <a:spcBef>
                <a:spcPts val="0"/>
              </a:spcBef>
              <a:buSzPct val="100000"/>
            </a:pPr>
            <a:r>
              <a:rPr lang="en" sz="2400"/>
              <a:t>Please take care of your personal needs.</a:t>
            </a:r>
          </a:p>
          <a:p>
            <a:pPr indent="-381000" lvl="0" marL="457200" rtl="0">
              <a:spcBef>
                <a:spcPts val="0"/>
              </a:spcBef>
              <a:buSzPct val="100000"/>
            </a:pPr>
            <a:r>
              <a:rPr lang="en" sz="2400"/>
              <a:t>We will take a morning break.</a:t>
            </a:r>
          </a:p>
          <a:p>
            <a:pPr indent="-381000" lvl="0" marL="457200" rtl="0">
              <a:spcBef>
                <a:spcPts val="0"/>
              </a:spcBef>
              <a:buSzPct val="100000"/>
            </a:pPr>
            <a:r>
              <a:rPr lang="en" sz="2400"/>
              <a:t>Please place phones on vibrate.</a:t>
            </a:r>
          </a:p>
          <a:p>
            <a:pPr indent="-381000" lvl="0" marL="457200" rtl="0">
              <a:spcBef>
                <a:spcPts val="0"/>
              </a:spcBef>
              <a:buSzPct val="100000"/>
            </a:pPr>
            <a:r>
              <a:rPr lang="en" sz="2400"/>
              <a:t>Questions? Post them on the Parking Lot.</a:t>
            </a:r>
          </a:p>
          <a:p>
            <a:pPr indent="-381000" lvl="0" marL="457200">
              <a:spcBef>
                <a:spcPts val="0"/>
              </a:spcBef>
              <a:buSzPct val="100000"/>
            </a:pPr>
            <a:r>
              <a:rPr lang="en" sz="2400"/>
              <a:t>Clear your mind Post-its</a:t>
            </a:r>
          </a:p>
        </p:txBody>
      </p:sp>
      <p:pic>
        <p:nvPicPr>
          <p:cNvPr descr="OWP_Logo_Hori.png" id="414" name="Shape 4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75185" y="4648550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415" name="Shape 4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8750" y="3355825"/>
            <a:ext cx="1398775" cy="139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Shape 4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00" y="205975"/>
            <a:ext cx="2173249" cy="1446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Teambuilder</a:t>
            </a:r>
          </a:p>
        </p:txBody>
      </p:sp>
      <p:sp>
        <p:nvSpPr>
          <p:cNvPr id="422" name="Shape 422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423" name="Shape 4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8362" y="1063374"/>
            <a:ext cx="5467278" cy="36277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424" name="Shape 4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425" name="Shape 4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7200" y="3681475"/>
            <a:ext cx="1398775" cy="1398775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Shape 426"/>
          <p:cNvSpPr/>
          <p:nvPr/>
        </p:nvSpPr>
        <p:spPr>
          <a:xfrm>
            <a:off x="226177" y="1379975"/>
            <a:ext cx="2220102" cy="2174472"/>
          </a:xfrm>
          <a:prstGeom prst="irregularSeal2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27" name="Shape 427"/>
          <p:cNvSpPr txBox="1"/>
          <p:nvPr/>
        </p:nvSpPr>
        <p:spPr>
          <a:xfrm>
            <a:off x="574975" y="2174500"/>
            <a:ext cx="1348500" cy="6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/>
              <a:t>That’s me!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Writing into the Day</a:t>
            </a:r>
          </a:p>
        </p:txBody>
      </p:sp>
      <p:sp>
        <p:nvSpPr>
          <p:cNvPr id="433" name="Shape 4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434" name="Shape 4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7637" y="939074"/>
            <a:ext cx="5528726" cy="36973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435" name="Shape 4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436" name="Shape 4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875" y="3681475"/>
            <a:ext cx="1398775" cy="1398775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Shape 437"/>
          <p:cNvSpPr/>
          <p:nvPr/>
        </p:nvSpPr>
        <p:spPr>
          <a:xfrm>
            <a:off x="226177" y="1379975"/>
            <a:ext cx="2220102" cy="2174472"/>
          </a:xfrm>
          <a:prstGeom prst="irregularSeal2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38" name="Shape 438"/>
          <p:cNvSpPr txBox="1"/>
          <p:nvPr/>
        </p:nvSpPr>
        <p:spPr>
          <a:xfrm>
            <a:off x="606350" y="2135257"/>
            <a:ext cx="1338300" cy="7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/>
              <a:t>Pose, Wobble, Flow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/>
              <a:t>Everything we do today can be found at</a:t>
            </a:r>
          </a:p>
          <a:p>
            <a:pPr lvl="0">
              <a:spcBef>
                <a:spcPts val="0"/>
              </a:spcBef>
              <a:buNone/>
            </a:pPr>
            <a:r>
              <a:rPr lang="en" sz="2400" u="sng">
                <a:solidFill>
                  <a:schemeClr val="hlink"/>
                </a:solidFill>
                <a:hlinkClick r:id="rId3"/>
              </a:rPr>
              <a:t>ozarkscrwp.wikispaces.com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hape 4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Voices around the Nation</a:t>
            </a:r>
          </a:p>
        </p:txBody>
      </p:sp>
      <p:sp>
        <p:nvSpPr>
          <p:cNvPr id="444" name="Shape 44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445" name="Shape 445"/>
          <p:cNvPicPr preferRelativeResize="0"/>
          <p:nvPr/>
        </p:nvPicPr>
        <p:blipFill rotWithShape="1">
          <a:blip r:embed="rId4">
            <a:alphaModFix/>
          </a:blip>
          <a:srcRect b="0" l="7200" r="-7200" t="0"/>
          <a:stretch/>
        </p:blipFill>
        <p:spPr>
          <a:xfrm>
            <a:off x="1704474" y="1017725"/>
            <a:ext cx="6968800" cy="3885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Rotating Sages: What is CRWP?</a:t>
            </a:r>
          </a:p>
        </p:txBody>
      </p:sp>
      <p:sp>
        <p:nvSpPr>
          <p:cNvPr id="451" name="Shape 45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452" name="Shape 4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695" y="1152471"/>
            <a:ext cx="2378375" cy="1910625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Shape 453"/>
          <p:cNvSpPr/>
          <p:nvPr/>
        </p:nvSpPr>
        <p:spPr>
          <a:xfrm>
            <a:off x="2148000" y="2498575"/>
            <a:ext cx="1871400" cy="1318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54" name="Shape 454"/>
          <p:cNvSpPr/>
          <p:nvPr/>
        </p:nvSpPr>
        <p:spPr>
          <a:xfrm>
            <a:off x="4502987" y="3136275"/>
            <a:ext cx="1871400" cy="1318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55" name="Shape 455"/>
          <p:cNvSpPr/>
          <p:nvPr/>
        </p:nvSpPr>
        <p:spPr>
          <a:xfrm>
            <a:off x="6629600" y="2248150"/>
            <a:ext cx="1871400" cy="1318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56" name="Shape 456"/>
          <p:cNvSpPr/>
          <p:nvPr/>
        </p:nvSpPr>
        <p:spPr>
          <a:xfrm>
            <a:off x="5360350" y="801175"/>
            <a:ext cx="1871400" cy="1318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57" name="Shape 457"/>
          <p:cNvSpPr/>
          <p:nvPr/>
        </p:nvSpPr>
        <p:spPr>
          <a:xfrm>
            <a:off x="2940900" y="1017725"/>
            <a:ext cx="1871400" cy="1318500"/>
          </a:xfrm>
          <a:prstGeom prst="ellipse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58" name="Shape 458"/>
          <p:cNvSpPr txBox="1"/>
          <p:nvPr/>
        </p:nvSpPr>
        <p:spPr>
          <a:xfrm>
            <a:off x="3178100" y="1264975"/>
            <a:ext cx="1442700" cy="8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/>
              <a:t>Proven results</a:t>
            </a:r>
          </a:p>
        </p:txBody>
      </p:sp>
      <p:sp>
        <p:nvSpPr>
          <p:cNvPr id="459" name="Shape 459"/>
          <p:cNvSpPr txBox="1"/>
          <p:nvPr/>
        </p:nvSpPr>
        <p:spPr>
          <a:xfrm>
            <a:off x="5551225" y="1045425"/>
            <a:ext cx="1547100" cy="77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/>
              <a:t>Big Picture Goals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800"/>
          </a:p>
        </p:txBody>
      </p:sp>
      <p:sp>
        <p:nvSpPr>
          <p:cNvPr id="460" name="Shape 460"/>
          <p:cNvSpPr txBox="1"/>
          <p:nvPr/>
        </p:nvSpPr>
        <p:spPr>
          <a:xfrm>
            <a:off x="2310150" y="2750550"/>
            <a:ext cx="1547100" cy="89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/>
              <a:t>Formative Assessment</a:t>
            </a:r>
          </a:p>
        </p:txBody>
      </p:sp>
      <p:sp>
        <p:nvSpPr>
          <p:cNvPr id="461" name="Shape 461"/>
          <p:cNvSpPr txBox="1"/>
          <p:nvPr/>
        </p:nvSpPr>
        <p:spPr>
          <a:xfrm>
            <a:off x="4665150" y="3272275"/>
            <a:ext cx="1547100" cy="6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/>
              <a:t>What it looks like in the classroom</a:t>
            </a:r>
          </a:p>
        </p:txBody>
      </p:sp>
      <p:sp>
        <p:nvSpPr>
          <p:cNvPr id="462" name="Shape 462"/>
          <p:cNvSpPr txBox="1"/>
          <p:nvPr/>
        </p:nvSpPr>
        <p:spPr>
          <a:xfrm>
            <a:off x="6858000" y="2498575"/>
            <a:ext cx="1494900" cy="77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/>
              <a:t>A Cycle of Writing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 txBox="1"/>
          <p:nvPr>
            <p:ph type="title"/>
          </p:nvPr>
        </p:nvSpPr>
        <p:spPr>
          <a:xfrm>
            <a:off x="457200" y="154483"/>
            <a:ext cx="8229600" cy="6430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b="1" i="0" lang="en" sz="3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Break</a:t>
            </a:r>
          </a:p>
        </p:txBody>
      </p:sp>
      <p:pic>
        <p:nvPicPr>
          <p:cNvPr descr="OWP_Logo_Hori.png" id="468" name="Shape 4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469" name="Shape 4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4350" y="3625300"/>
            <a:ext cx="1398775" cy="139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Shape 4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28074" y="863349"/>
            <a:ext cx="5687849" cy="37918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"/>
              <a:t>Breakout Sessions</a:t>
            </a:r>
          </a:p>
        </p:txBody>
      </p:sp>
      <p:sp>
        <p:nvSpPr>
          <p:cNvPr id="476" name="Shape 47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sp>
        <p:nvSpPr>
          <p:cNvPr id="477" name="Shape 477"/>
          <p:cNvSpPr/>
          <p:nvPr/>
        </p:nvSpPr>
        <p:spPr>
          <a:xfrm>
            <a:off x="460000" y="1463600"/>
            <a:ext cx="3450000" cy="2853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8" name="Shape 478"/>
          <p:cNvSpPr/>
          <p:nvPr/>
        </p:nvSpPr>
        <p:spPr>
          <a:xfrm>
            <a:off x="4407300" y="1463600"/>
            <a:ext cx="3450000" cy="2853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79" name="Shape 479"/>
          <p:cNvSpPr txBox="1"/>
          <p:nvPr/>
        </p:nvSpPr>
        <p:spPr>
          <a:xfrm>
            <a:off x="491350" y="1839950"/>
            <a:ext cx="3418800" cy="21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/>
              <a:t>Room : </a:t>
            </a:r>
          </a:p>
          <a:p>
            <a:pPr lvl="0">
              <a:spcBef>
                <a:spcPts val="0"/>
              </a:spcBef>
              <a:buNone/>
            </a:pPr>
            <a:r>
              <a:rPr lang="en" sz="2400"/>
              <a:t>Creating a Culture of Writing</a:t>
            </a:r>
          </a:p>
        </p:txBody>
      </p:sp>
      <p:sp>
        <p:nvSpPr>
          <p:cNvPr id="480" name="Shape 480"/>
          <p:cNvSpPr txBox="1"/>
          <p:nvPr/>
        </p:nvSpPr>
        <p:spPr>
          <a:xfrm>
            <a:off x="4422150" y="1860850"/>
            <a:ext cx="3435000" cy="211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/>
              <a:t>Room :</a:t>
            </a:r>
          </a:p>
          <a:p>
            <a:pPr lvl="0">
              <a:spcBef>
                <a:spcPts val="0"/>
              </a:spcBef>
              <a:buNone/>
            </a:pPr>
            <a:r>
              <a:rPr lang="en" sz="2400"/>
              <a:t>Continuing a Culture of Writing--new ideas from Kelly Gallagher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" name="Shape 4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500" y="366712"/>
            <a:ext cx="5715000" cy="44100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486" name="Shape 4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School Meetings with Facilitators</a:t>
            </a:r>
          </a:p>
        </p:txBody>
      </p:sp>
      <p:sp>
        <p:nvSpPr>
          <p:cNvPr id="492" name="Shape 492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Branson:   Room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Laquey/Crocker/Richland:  Room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Warsaw:  Room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Lebanon/Reeds Spring: Room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493" name="Shape 4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8798" y="1955198"/>
            <a:ext cx="3498000" cy="2970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Shape 49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Break-Out Sessions</a:t>
            </a:r>
          </a:p>
        </p:txBody>
      </p:sp>
      <p:sp>
        <p:nvSpPr>
          <p:cNvPr id="499" name="Shape 499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0" name="Shape 500"/>
          <p:cNvSpPr/>
          <p:nvPr/>
        </p:nvSpPr>
        <p:spPr>
          <a:xfrm>
            <a:off x="460000" y="1463600"/>
            <a:ext cx="3450000" cy="2853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1" name="Shape 501"/>
          <p:cNvSpPr/>
          <p:nvPr/>
        </p:nvSpPr>
        <p:spPr>
          <a:xfrm>
            <a:off x="4229575" y="1463600"/>
            <a:ext cx="3450000" cy="28539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502" name="Shape 502"/>
          <p:cNvSpPr txBox="1"/>
          <p:nvPr/>
        </p:nvSpPr>
        <p:spPr>
          <a:xfrm>
            <a:off x="480900" y="1839950"/>
            <a:ext cx="3429000" cy="21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/>
              <a:t>Room  :</a:t>
            </a:r>
          </a:p>
          <a:p>
            <a:pPr lvl="0">
              <a:spcBef>
                <a:spcPts val="0"/>
              </a:spcBef>
              <a:buNone/>
            </a:pPr>
            <a:r>
              <a:rPr lang="en" sz="2400"/>
              <a:t>Civil Voices in an Uncivil World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Shape 507"/>
          <p:cNvSpPr txBox="1"/>
          <p:nvPr>
            <p:ph type="title"/>
          </p:nvPr>
        </p:nvSpPr>
        <p:spPr>
          <a:xfrm>
            <a:off x="457200" y="154483"/>
            <a:ext cx="8229600" cy="6431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Unpacking the Strategies</a:t>
            </a:r>
          </a:p>
        </p:txBody>
      </p:sp>
      <p:sp>
        <p:nvSpPr>
          <p:cNvPr id="508" name="Shape 508"/>
          <p:cNvSpPr txBox="1"/>
          <p:nvPr>
            <p:ph idx="1" type="body"/>
          </p:nvPr>
        </p:nvSpPr>
        <p:spPr>
          <a:xfrm>
            <a:off x="457200" y="900112"/>
            <a:ext cx="8229600" cy="2794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OWP_Logo_Hori.png" id="509" name="Shape 5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510" name="Shape 5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99087" y="848900"/>
            <a:ext cx="5745792" cy="382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Shape 5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9425" y="3434475"/>
            <a:ext cx="1398775" cy="139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Shape 51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Exit slip</a:t>
            </a:r>
          </a:p>
        </p:txBody>
      </p:sp>
      <p:sp>
        <p:nvSpPr>
          <p:cNvPr id="517" name="Shape 517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descr="OWP_Logo_Hori.png" id="518" name="Shape 5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  <p:pic>
        <p:nvPicPr>
          <p:cNvPr id="519" name="Shape 5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86998" y="1140773"/>
            <a:ext cx="3498000" cy="2970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/>
          <p:nvPr>
            <p:ph idx="1" type="body"/>
          </p:nvPr>
        </p:nvSpPr>
        <p:spPr>
          <a:xfrm>
            <a:off x="2987825" y="1515590"/>
            <a:ext cx="3200399" cy="12001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rgbClr val="4D160F"/>
              </a:buClr>
              <a:buSzPct val="25000"/>
              <a:buFont typeface="Arial"/>
              <a:buNone/>
            </a:pPr>
            <a:r>
              <a:rPr b="1" i="0" lang="en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Dr. Keri R. Franklin</a:t>
            </a:r>
          </a:p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Director of Assessment</a:t>
            </a:r>
          </a:p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Director, Ozarks Writing Project</a:t>
            </a:r>
          </a:p>
          <a:p>
            <a:pPr indent="0" lvl="0" marL="0" marR="0" rtl="0" algn="ctr">
              <a:spcBef>
                <a:spcPts val="0"/>
              </a:spcBef>
              <a:buClr>
                <a:srgbClr val="4D160F"/>
              </a:buClr>
              <a:buSzPct val="25000"/>
              <a:buFont typeface="Arial"/>
              <a:buNone/>
            </a:pPr>
            <a:r>
              <a:rPr b="0" i="0" lang="en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KFranklin@MissouriState.edu</a:t>
            </a:r>
          </a:p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1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Phone:</a:t>
            </a:r>
            <a:r>
              <a:rPr b="0" i="0" lang="en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417-836-6300</a:t>
            </a:r>
          </a:p>
          <a:p>
            <a:pPr indent="-342900" lvl="0" marL="342900" marR="0" rtl="0" algn="ctr">
              <a:spcBef>
                <a:spcPts val="32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1600" u="sng" cap="none" strike="noStrike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  <a:hlinkClick r:id="rId5"/>
            </a:endParaRPr>
          </a:p>
          <a:p>
            <a:pPr indent="-342900" lvl="0" marL="342900" marR="0" rtl="0" algn="ctr">
              <a:spcBef>
                <a:spcPts val="32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t/>
            </a:r>
            <a:endParaRPr b="1" i="0" sz="1600" u="sng" cap="none" strike="noStrike">
              <a:solidFill>
                <a:schemeClr val="hlink"/>
              </a:solidFill>
              <a:latin typeface="Calibri"/>
              <a:ea typeface="Calibri"/>
              <a:cs typeface="Calibri"/>
              <a:sym typeface="Calibri"/>
              <a:hlinkClick r:id="rId6"/>
            </a:endParaRPr>
          </a:p>
          <a:p>
            <a:pPr indent="-342900" lvl="0" marL="342900" marR="0" rtl="0" algn="ctr">
              <a:spcBef>
                <a:spcPts val="48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sp>
        <p:nvSpPr>
          <p:cNvPr id="288" name="Shape 288"/>
          <p:cNvSpPr txBox="1"/>
          <p:nvPr/>
        </p:nvSpPr>
        <p:spPr>
          <a:xfrm>
            <a:off x="457200" y="2686050"/>
            <a:ext cx="2895600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4D160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Shape 289"/>
          <p:cNvSpPr txBox="1"/>
          <p:nvPr/>
        </p:nvSpPr>
        <p:spPr>
          <a:xfrm>
            <a:off x="6019475" y="3659831"/>
            <a:ext cx="3041400" cy="877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1811"/>
              </a:buClr>
              <a:buSzPct val="25000"/>
              <a:buFont typeface="Arial"/>
              <a:buNone/>
            </a:pPr>
            <a:r>
              <a:rPr b="1" i="0" lang="en" sz="1400" u="sng" cap="none" strike="noStrike">
                <a:solidFill>
                  <a:srgbClr val="5B0F00"/>
                </a:solidFill>
                <a:latin typeface="Arial"/>
                <a:ea typeface="Arial"/>
                <a:cs typeface="Arial"/>
                <a:sym typeface="Arial"/>
              </a:rPr>
              <a:t>Colleen Appel, M.S. Ed. English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Teacher Consultant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cappel833@gmail.com</a:t>
            </a:r>
          </a:p>
        </p:txBody>
      </p:sp>
      <p:sp>
        <p:nvSpPr>
          <p:cNvPr id="290" name="Shape 290"/>
          <p:cNvSpPr txBox="1"/>
          <p:nvPr/>
        </p:nvSpPr>
        <p:spPr>
          <a:xfrm>
            <a:off x="4042917" y="1163850"/>
            <a:ext cx="833882" cy="2077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1" lang="en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Est. 2008</a:t>
            </a:r>
          </a:p>
        </p:txBody>
      </p:sp>
      <p:sp>
        <p:nvSpPr>
          <p:cNvPr id="291" name="Shape 291"/>
          <p:cNvSpPr txBox="1"/>
          <p:nvPr/>
        </p:nvSpPr>
        <p:spPr>
          <a:xfrm>
            <a:off x="5954032" y="2773696"/>
            <a:ext cx="2743199" cy="2308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Shape 292"/>
          <p:cNvSpPr txBox="1"/>
          <p:nvPr/>
        </p:nvSpPr>
        <p:spPr>
          <a:xfrm>
            <a:off x="5954032" y="1607768"/>
            <a:ext cx="27431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Shape 293"/>
          <p:cNvSpPr txBox="1"/>
          <p:nvPr/>
        </p:nvSpPr>
        <p:spPr>
          <a:xfrm>
            <a:off x="3200388" y="2745441"/>
            <a:ext cx="2631600" cy="877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71811"/>
              </a:buClr>
              <a:buSzPct val="25000"/>
              <a:buFont typeface="Arial"/>
              <a:buNone/>
            </a:pPr>
            <a:r>
              <a:rPr b="1" i="0" lang="en" sz="1400" u="sng" cap="none" strike="noStrike">
                <a:solidFill>
                  <a:srgbClr val="5B0F00"/>
                </a:solidFill>
                <a:latin typeface="Arial"/>
                <a:ea typeface="Arial"/>
                <a:cs typeface="Arial"/>
                <a:sym typeface="Arial"/>
              </a:rPr>
              <a:t>Pam Hankins, M.S. Ed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Professional Development Coordinator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"/>
              <a:t>Bob-Pamspfd@sbcglobal.net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Shape 294"/>
          <p:cNvSpPr txBox="1"/>
          <p:nvPr/>
        </p:nvSpPr>
        <p:spPr>
          <a:xfrm>
            <a:off x="5995475" y="2430731"/>
            <a:ext cx="3041400" cy="65542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en" u="sng">
                <a:solidFill>
                  <a:srgbClr val="5B0F00"/>
                </a:solidFill>
              </a:rPr>
              <a:t>Heather Payne, M.S. Ed. English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n"/>
              <a:t>Co-Director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/>
              <a:t>hpayne@missouristate.edu</a:t>
            </a:r>
          </a:p>
        </p:txBody>
      </p:sp>
      <p:sp>
        <p:nvSpPr>
          <p:cNvPr id="295" name="Shape 295"/>
          <p:cNvSpPr txBox="1"/>
          <p:nvPr/>
        </p:nvSpPr>
        <p:spPr>
          <a:xfrm>
            <a:off x="301175" y="2299546"/>
            <a:ext cx="2895600" cy="786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l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 algn="l">
              <a:spcBef>
                <a:spcPts val="0"/>
              </a:spcBef>
              <a:buNone/>
            </a:pPr>
            <a:r>
              <a:rPr b="1" lang="en" u="sng">
                <a:solidFill>
                  <a:srgbClr val="5B0F00"/>
                </a:solidFill>
              </a:rPr>
              <a:t>Amy Knowles, M.S. Ed. English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n"/>
              <a:t>Co-Director</a:t>
            </a:r>
          </a:p>
          <a:p>
            <a:pPr lvl="0" algn="ctr">
              <a:spcBef>
                <a:spcPts val="0"/>
              </a:spcBef>
              <a:buNone/>
            </a:pPr>
            <a:r>
              <a:rPr lang="en"/>
              <a:t>aknowles@missouristate.ed</a:t>
            </a:r>
          </a:p>
        </p:txBody>
      </p:sp>
      <p:sp>
        <p:nvSpPr>
          <p:cNvPr id="296" name="Shape 296"/>
          <p:cNvSpPr txBox="1"/>
          <p:nvPr/>
        </p:nvSpPr>
        <p:spPr>
          <a:xfrm>
            <a:off x="114400" y="3371850"/>
            <a:ext cx="3390900" cy="1115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rPr b="1" lang="en" u="sng">
                <a:solidFill>
                  <a:srgbClr val="5B0F00"/>
                </a:solidFill>
              </a:rPr>
              <a:t>Betsy McQueen, M.S. Ed Reading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dk1"/>
                </a:solidFill>
              </a:rPr>
              <a:t>Teacher Consultant</a:t>
            </a:r>
          </a:p>
          <a:p>
            <a:pPr lvl="0" rtl="0" algn="ctr">
              <a:spcBef>
                <a:spcPts val="0"/>
              </a:spcBef>
              <a:buNone/>
            </a:pPr>
            <a:r>
              <a:rPr lang="en">
                <a:solidFill>
                  <a:schemeClr val="dk1"/>
                </a:solidFill>
              </a:rPr>
              <a:t>mcqueenb@branson.k12.mo.us</a:t>
            </a:r>
          </a:p>
        </p:txBody>
      </p:sp>
      <p:pic>
        <p:nvPicPr>
          <p:cNvPr descr="OWP_Logo_Hori.png" id="297" name="Shape 29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060187" y="281425"/>
            <a:ext cx="5023628" cy="786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/>
              <a:t>Joining the National Conversation</a:t>
            </a:r>
          </a:p>
        </p:txBody>
      </p:sp>
      <p:sp>
        <p:nvSpPr>
          <p:cNvPr id="303" name="Shape 303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National Writing Project </a:t>
            </a:r>
          </a:p>
          <a:p>
            <a:pPr lvl="0">
              <a:spcBef>
                <a:spcPts val="0"/>
              </a:spcBef>
              <a:buNone/>
            </a:pPr>
            <a:r>
              <a:rPr lang="en" sz="3000"/>
              <a:t>Ozarks Writing Project</a:t>
            </a:r>
          </a:p>
          <a:p>
            <a:pPr lvl="0">
              <a:spcBef>
                <a:spcPts val="0"/>
              </a:spcBef>
              <a:buNone/>
            </a:pPr>
            <a:r>
              <a:rPr lang="en" sz="3000"/>
              <a:t>College-Ready Writers’ Program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     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   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04" name="Shape 3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750" y="3355825"/>
            <a:ext cx="1398775" cy="139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/>
          <p:nvPr>
            <p:ph type="title"/>
          </p:nvPr>
        </p:nvSpPr>
        <p:spPr>
          <a:xfrm>
            <a:off x="457200" y="204787"/>
            <a:ext cx="3008400" cy="871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Dr. Keri Franklin</a:t>
            </a:r>
          </a:p>
        </p:txBody>
      </p:sp>
      <p:sp>
        <p:nvSpPr>
          <p:cNvPr id="310" name="Shape 310"/>
          <p:cNvSpPr txBox="1"/>
          <p:nvPr>
            <p:ph idx="1" type="body"/>
          </p:nvPr>
        </p:nvSpPr>
        <p:spPr>
          <a:xfrm>
            <a:off x="3575050" y="204787"/>
            <a:ext cx="5111700" cy="4389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1" name="Shape 311"/>
          <p:cNvSpPr txBox="1"/>
          <p:nvPr>
            <p:ph idx="2" type="body"/>
          </p:nvPr>
        </p:nvSpPr>
        <p:spPr>
          <a:xfrm>
            <a:off x="457200" y="1076325"/>
            <a:ext cx="3008400" cy="351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12" name="Shape 3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5050" y="594525"/>
            <a:ext cx="3333500" cy="4000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313" name="Shape 3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 txBox="1"/>
          <p:nvPr>
            <p:ph type="title"/>
          </p:nvPr>
        </p:nvSpPr>
        <p:spPr>
          <a:xfrm>
            <a:off x="457200" y="204787"/>
            <a:ext cx="3008400" cy="871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Heather Payne</a:t>
            </a:r>
          </a:p>
        </p:txBody>
      </p:sp>
      <p:sp>
        <p:nvSpPr>
          <p:cNvPr id="319" name="Shape 319"/>
          <p:cNvSpPr txBox="1"/>
          <p:nvPr>
            <p:ph idx="1" type="body"/>
          </p:nvPr>
        </p:nvSpPr>
        <p:spPr>
          <a:xfrm>
            <a:off x="3575050" y="204787"/>
            <a:ext cx="5111700" cy="4389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0" name="Shape 320"/>
          <p:cNvSpPr txBox="1"/>
          <p:nvPr>
            <p:ph idx="2" type="body"/>
          </p:nvPr>
        </p:nvSpPr>
        <p:spPr>
          <a:xfrm>
            <a:off x="457200" y="1076325"/>
            <a:ext cx="3008400" cy="351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21" name="Shape 3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5050" y="396249"/>
            <a:ext cx="4198475" cy="4198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322" name="Shape 3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 txBox="1"/>
          <p:nvPr>
            <p:ph type="title"/>
          </p:nvPr>
        </p:nvSpPr>
        <p:spPr>
          <a:xfrm>
            <a:off x="457200" y="204787"/>
            <a:ext cx="3008400" cy="871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Pam Hankins</a:t>
            </a:r>
          </a:p>
        </p:txBody>
      </p:sp>
      <p:sp>
        <p:nvSpPr>
          <p:cNvPr id="328" name="Shape 328"/>
          <p:cNvSpPr txBox="1"/>
          <p:nvPr>
            <p:ph idx="1" type="body"/>
          </p:nvPr>
        </p:nvSpPr>
        <p:spPr>
          <a:xfrm>
            <a:off x="4462225" y="204800"/>
            <a:ext cx="4224600" cy="4389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9" name="Shape 329"/>
          <p:cNvSpPr txBox="1"/>
          <p:nvPr>
            <p:ph idx="2" type="body"/>
          </p:nvPr>
        </p:nvSpPr>
        <p:spPr>
          <a:xfrm>
            <a:off x="457200" y="1076325"/>
            <a:ext cx="3953100" cy="351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381000" lvl="0" marL="457200" rtl="0">
              <a:spcBef>
                <a:spcPts val="0"/>
              </a:spcBef>
              <a:buSzPct val="100000"/>
              <a:buChar char="●"/>
            </a:pPr>
            <a:r>
              <a:rPr lang="en" sz="2400"/>
              <a:t>Former HS English Teacher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indent="-381000" lvl="0" marL="457200" rtl="0">
              <a:spcBef>
                <a:spcPts val="0"/>
              </a:spcBef>
              <a:buSzPct val="100000"/>
              <a:buChar char="●"/>
            </a:pPr>
            <a:r>
              <a:rPr lang="en" sz="2400"/>
              <a:t>Professional Learning Leader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indent="-381000" lvl="0" marL="457200">
              <a:spcBef>
                <a:spcPts val="0"/>
              </a:spcBef>
              <a:buSzPct val="100000"/>
              <a:buChar char="●"/>
            </a:pPr>
            <a:r>
              <a:rPr lang="en" sz="2400"/>
              <a:t>Nana Extraordinaire</a:t>
            </a:r>
          </a:p>
        </p:txBody>
      </p:sp>
      <p:pic>
        <p:nvPicPr>
          <p:cNvPr id="330" name="Shape 3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2228" y="114550"/>
            <a:ext cx="3836193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331" name="Shape 3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 txBox="1"/>
          <p:nvPr>
            <p:ph type="title"/>
          </p:nvPr>
        </p:nvSpPr>
        <p:spPr>
          <a:xfrm>
            <a:off x="457200" y="204787"/>
            <a:ext cx="3008400" cy="871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Colleen Appel</a:t>
            </a:r>
          </a:p>
        </p:txBody>
      </p:sp>
      <p:sp>
        <p:nvSpPr>
          <p:cNvPr id="337" name="Shape 337"/>
          <p:cNvSpPr txBox="1"/>
          <p:nvPr>
            <p:ph idx="1" type="body"/>
          </p:nvPr>
        </p:nvSpPr>
        <p:spPr>
          <a:xfrm>
            <a:off x="3575050" y="204787"/>
            <a:ext cx="5111700" cy="4389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8" name="Shape 338"/>
          <p:cNvSpPr txBox="1"/>
          <p:nvPr>
            <p:ph idx="2" type="body"/>
          </p:nvPr>
        </p:nvSpPr>
        <p:spPr>
          <a:xfrm>
            <a:off x="457200" y="1076325"/>
            <a:ext cx="3117900" cy="351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Middle School English teacher, retired; poet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Quit her job to see what would happen next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CRWP Facilitator for past 3 years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Greatest recent accomplishment: pulling up the carpets in home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800"/>
          </a:p>
        </p:txBody>
      </p:sp>
      <p:pic>
        <p:nvPicPr>
          <p:cNvPr descr="IMG_1017.jpg" id="339" name="Shape 3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93524" y="255224"/>
            <a:ext cx="3712648" cy="4339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340" name="Shape 3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 txBox="1"/>
          <p:nvPr>
            <p:ph type="title"/>
          </p:nvPr>
        </p:nvSpPr>
        <p:spPr>
          <a:xfrm>
            <a:off x="457200" y="204787"/>
            <a:ext cx="3008400" cy="8715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/>
              <a:t>Terri McAvoy</a:t>
            </a:r>
          </a:p>
        </p:txBody>
      </p:sp>
      <p:sp>
        <p:nvSpPr>
          <p:cNvPr id="346" name="Shape 346"/>
          <p:cNvSpPr txBox="1"/>
          <p:nvPr>
            <p:ph idx="1" type="body"/>
          </p:nvPr>
        </p:nvSpPr>
        <p:spPr>
          <a:xfrm>
            <a:off x="3575050" y="204787"/>
            <a:ext cx="5111700" cy="4389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47" name="Shape 347"/>
          <p:cNvSpPr txBox="1"/>
          <p:nvPr>
            <p:ph idx="2" type="body"/>
          </p:nvPr>
        </p:nvSpPr>
        <p:spPr>
          <a:xfrm>
            <a:off x="457200" y="1076325"/>
            <a:ext cx="3008400" cy="351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Long time Writing Project TC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Loves working with writers of all ages with a soft spot for the little ones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Enjoys long morning coffee chats on the screened porch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Absolutely unable to smile with eyes open</a:t>
            </a:r>
          </a:p>
        </p:txBody>
      </p:sp>
      <p:pic>
        <p:nvPicPr>
          <p:cNvPr descr="471871_569878576372598_1416051742_o.jpg" id="348" name="Shape 3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5050" y="204800"/>
            <a:ext cx="2788166" cy="4389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WP_Logo_Hori.png" id="349" name="Shape 3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25060" y="4721075"/>
            <a:ext cx="2293873" cy="359174"/>
          </a:xfrm>
          <a:prstGeom prst="rect">
            <a:avLst/>
          </a:prstGeom>
          <a:noFill/>
          <a:ln cap="flat" cmpd="sng" w="9525">
            <a:solidFill>
              <a:srgbClr val="666666"/>
            </a:solidFill>
            <a:prstDash val="solid"/>
            <a:round/>
            <a:headEnd len="med" w="med" type="none"/>
            <a:tailEnd len="med" w="med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Custom 1">
      <a:dk1>
        <a:srgbClr val="000000"/>
      </a:dk1>
      <a:lt1>
        <a:srgbClr val="FFFFFF"/>
      </a:lt1>
      <a:dk2>
        <a:srgbClr val="696464"/>
      </a:dk2>
      <a:lt2>
        <a:srgbClr val="E9E5DC"/>
      </a:lt2>
      <a:accent1>
        <a:srgbClr val="7421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993300"/>
      </a:accent6>
      <a:hlink>
        <a:srgbClr val="69240B"/>
      </a:hlink>
      <a:folHlink>
        <a:srgbClr val="96A9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light-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